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aleway"/>
      <p:regular r:id="rId15"/>
      <p:bold r:id="rId16"/>
      <p:italic r:id="rId17"/>
      <p:boldItalic r:id="rId18"/>
    </p:embeddedFont>
    <p:embeddedFont>
      <p:font typeface="Roboto"/>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22" Type="http://schemas.openxmlformats.org/officeDocument/2006/relationships/font" Target="fonts/Roboto-boldItalic.fntdata"/><Relationship Id="rId21" Type="http://schemas.openxmlformats.org/officeDocument/2006/relationships/font" Target="fonts/Roboto-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19" Type="http://schemas.openxmlformats.org/officeDocument/2006/relationships/font" Target="fonts/Roboto-regular.fntdata"/><Relationship Id="rId18" Type="http://schemas.openxmlformats.org/officeDocument/2006/relationships/font" Target="fonts/Raleway-boldItalic.fntdata"/></Relationships>
</file>

<file path=ppt/media/image1.png>
</file>

<file path=ppt/media/image2.png>
</file>

<file path=ppt/media/image3.png>
</file>

<file path=ppt/media/image4.jpg>
</file>

<file path=ppt/media/image5.pn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7789225515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789225515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7789225515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789225515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7789225515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7789225515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7789225515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789225515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7789225515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789225515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7789225515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789225515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7789225515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789225515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789225515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789225515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coursera.org/learn/applied-data-science-capstone/home/welcome" TargetMode="External"/><Relationship Id="rId4" Type="http://schemas.openxmlformats.org/officeDocument/2006/relationships/hyperlink" Target="https://github.com/medas/geolocalization/blob/master/capstone%20week%202.ipynb" TargetMode="External"/><Relationship Id="rId5" Type="http://schemas.openxmlformats.org/officeDocument/2006/relationships/hyperlink" Target="https://github.com/medas/geolocalization/blob/master/capstone%20week%202.ipynb"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hyperlink" Target="https://unsplash.com/@alexpaganelli?utm_source=unsplash&amp;utm_medium=referral&amp;utm_content=creditCopyText" TargetMode="External"/><Relationship Id="rId5" Type="http://schemas.openxmlformats.org/officeDocument/2006/relationships/hyperlink" Target="https://unsplash.com/@alexpaganelli?utm_source=unsplash&amp;utm_medium=referral&amp;utm_content=creditCopyText" TargetMode="External"/><Relationship Id="rId6" Type="http://schemas.openxmlformats.org/officeDocument/2006/relationships/hyperlink" Target="https://unsplash.com/s/photos/lisbon-students-caf%C3%A9?utm_source=unsplash&amp;utm_medium=referral&amp;utm_content=creditCopyTex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jpg"/><Relationship Id="rId4" Type="http://schemas.openxmlformats.org/officeDocument/2006/relationships/hyperlink" Target="https://unsplash.com/@jonasjacobsson?utm_source=unsplash&amp;utm_medium=referral&amp;utm_content=creditCopyText" TargetMode="External"/><Relationship Id="rId5" Type="http://schemas.openxmlformats.org/officeDocument/2006/relationships/hyperlink" Target="https://unsplash.com/s/photos/bistro?utm_source=unsplash&amp;utm_medium=referral&amp;utm_content=creditCopyTex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jpg"/><Relationship Id="rId4" Type="http://schemas.openxmlformats.org/officeDocument/2006/relationships/hyperlink" Target="https://unsplash.com/@mbaumi?utm_source=unsplash&amp;utm_medium=referral&amp;utm_content=creditCopyText" TargetMode="External"/><Relationship Id="rId5" Type="http://schemas.openxmlformats.org/officeDocument/2006/relationships/hyperlink" Target="https://unsplash.com/s/photos/data?utm_source=unsplash&amp;utm_medium=referral&amp;utm_content=creditCopyTex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id="86" name="Google Shape;86;p13"/>
          <p:cNvPicPr preferRelativeResize="0"/>
          <p:nvPr/>
        </p:nvPicPr>
        <p:blipFill>
          <a:blip r:embed="rId3">
            <a:alphaModFix/>
          </a:blip>
          <a:stretch>
            <a:fillRect/>
          </a:stretch>
        </p:blipFill>
        <p:spPr>
          <a:xfrm>
            <a:off x="0" y="0"/>
            <a:ext cx="9144000" cy="5143502"/>
          </a:xfrm>
          <a:prstGeom prst="rect">
            <a:avLst/>
          </a:prstGeom>
          <a:noFill/>
          <a:ln>
            <a:noFill/>
          </a:ln>
        </p:spPr>
      </p:pic>
      <p:sp>
        <p:nvSpPr>
          <p:cNvPr id="87" name="Google Shape;87;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Coursera IBM Capstone Project</a:t>
            </a:r>
            <a:endParaRPr>
              <a:solidFill>
                <a:schemeClr val="lt1"/>
              </a:solidFill>
            </a:endParaRPr>
          </a:p>
        </p:txBody>
      </p:sp>
      <p:sp>
        <p:nvSpPr>
          <p:cNvPr id="88" name="Google Shape;88;p13"/>
          <p:cNvSpPr txBox="1"/>
          <p:nvPr>
            <p:ph idx="1" type="subTitle"/>
          </p:nvPr>
        </p:nvSpPr>
        <p:spPr>
          <a:xfrm>
            <a:off x="311700" y="4026975"/>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The Battle of Neighborhoods</a:t>
            </a:r>
            <a:endParaRPr>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Purpose</a:t>
            </a:r>
            <a:endParaRPr/>
          </a:p>
        </p:txBody>
      </p:sp>
      <p:sp>
        <p:nvSpPr>
          <p:cNvPr id="94" name="Google Shape;94;p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100">
                <a:solidFill>
                  <a:srgbClr val="000000"/>
                </a:solidFill>
              </a:rPr>
              <a:t>his article is part of my final peer reviewed assignment for the IBM Data Science Professional Certificate program —</a:t>
            </a:r>
            <a:r>
              <a:rPr b="1" lang="en" sz="1100" u="sng">
                <a:solidFill>
                  <a:schemeClr val="hlink"/>
                </a:solidFill>
                <a:hlinkClick r:id="rId3"/>
              </a:rPr>
              <a:t>Applied Data Science Capstone</a:t>
            </a:r>
            <a:r>
              <a:rPr b="1" lang="en" sz="1100">
                <a:solidFill>
                  <a:srgbClr val="000000"/>
                </a:solidFill>
              </a:rPr>
              <a:t>.</a:t>
            </a:r>
            <a:endParaRPr b="1" sz="1100">
              <a:solidFill>
                <a:srgbClr val="000000"/>
              </a:solidFill>
            </a:endParaRPr>
          </a:p>
          <a:p>
            <a:pPr indent="0" lvl="0" marL="0" rtl="0" algn="l">
              <a:spcBef>
                <a:spcPts val="1200"/>
              </a:spcBef>
              <a:spcAft>
                <a:spcPts val="0"/>
              </a:spcAft>
              <a:buNone/>
            </a:pPr>
            <a:r>
              <a:rPr lang="en" sz="1100">
                <a:solidFill>
                  <a:srgbClr val="000000"/>
                </a:solidFill>
              </a:rPr>
              <a:t>This is an overview of the project, the project can be found</a:t>
            </a:r>
            <a:r>
              <a:rPr lang="en" sz="1100">
                <a:solidFill>
                  <a:srgbClr val="000000"/>
                </a:solidFill>
                <a:uFill>
                  <a:noFill/>
                </a:uFill>
                <a:hlinkClick r:id="rId4"/>
              </a:rPr>
              <a:t> </a:t>
            </a:r>
            <a:r>
              <a:rPr lang="en" sz="1100" u="sng">
                <a:solidFill>
                  <a:schemeClr val="hlink"/>
                </a:solidFill>
                <a:hlinkClick r:id="rId5"/>
              </a:rPr>
              <a:t>here</a:t>
            </a:r>
            <a:r>
              <a:rPr lang="en" sz="1100">
                <a:solidFill>
                  <a:srgbClr val="000000"/>
                </a:solidFill>
              </a:rPr>
              <a:t>.</a:t>
            </a:r>
            <a:endParaRPr sz="1100">
              <a:solidFill>
                <a:srgbClr val="000000"/>
              </a:solidFill>
            </a:endParaRPr>
          </a:p>
          <a:p>
            <a:pPr indent="0" lvl="0" marL="0" rtl="0" algn="l">
              <a:spcBef>
                <a:spcPts val="12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00" name="Google Shape;100;p15"/>
          <p:cNvSpPr txBox="1"/>
          <p:nvPr>
            <p:ph idx="1" type="body"/>
          </p:nvPr>
        </p:nvSpPr>
        <p:spPr>
          <a:xfrm>
            <a:off x="0" y="3664400"/>
            <a:ext cx="8712600" cy="1421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a:t>Lisbon is the capital and main city of Portugal. It is a vibrant city with may cultural and touristic attractions and with a significant number of college campus spread across the city. In the last few years there was a boom on the number of foreign exchange students and in the same period there was increasing of foreign tourists visiting the city.</a:t>
            </a:r>
            <a:endParaRPr/>
          </a:p>
          <a:p>
            <a:pPr indent="0" lvl="0" marL="0" rtl="0" algn="l">
              <a:spcBef>
                <a:spcPts val="1200"/>
              </a:spcBef>
              <a:spcAft>
                <a:spcPts val="0"/>
              </a:spcAft>
              <a:buNone/>
            </a:pPr>
            <a:r>
              <a:rPr lang="en"/>
              <a:t>In consequence, we see now more and more restaurants, cafés and bars opening in the main neighborhoods of the city. The demand for more sophisticated places than can provide an improved experience and attract these new customers.</a:t>
            </a:r>
            <a:endParaRPr/>
          </a:p>
          <a:p>
            <a:pPr indent="0" lvl="0" marL="0" rtl="0" algn="l">
              <a:spcBef>
                <a:spcPts val="1200"/>
              </a:spcBef>
              <a:spcAft>
                <a:spcPts val="0"/>
              </a:spcAft>
              <a:buNone/>
            </a:pPr>
            <a:r>
              <a:t/>
            </a:r>
            <a:endParaRPr/>
          </a:p>
          <a:p>
            <a:pPr indent="0" lvl="0" marL="0" rtl="0" algn="l">
              <a:spcBef>
                <a:spcPts val="1200"/>
              </a:spcBef>
              <a:spcAft>
                <a:spcPts val="1600"/>
              </a:spcAft>
              <a:buNone/>
            </a:pPr>
            <a:r>
              <a:t/>
            </a:r>
            <a:endParaRPr/>
          </a:p>
        </p:txBody>
      </p:sp>
      <p:pic>
        <p:nvPicPr>
          <p:cNvPr id="101" name="Google Shape;101;p15"/>
          <p:cNvPicPr preferRelativeResize="0"/>
          <p:nvPr/>
        </p:nvPicPr>
        <p:blipFill>
          <a:blip r:embed="rId3">
            <a:alphaModFix/>
          </a:blip>
          <a:stretch>
            <a:fillRect/>
          </a:stretch>
        </p:blipFill>
        <p:spPr>
          <a:xfrm>
            <a:off x="3292225" y="0"/>
            <a:ext cx="5851774" cy="3830250"/>
          </a:xfrm>
          <a:prstGeom prst="rect">
            <a:avLst/>
          </a:prstGeom>
          <a:noFill/>
          <a:ln>
            <a:noFill/>
          </a:ln>
        </p:spPr>
      </p:pic>
      <p:sp>
        <p:nvSpPr>
          <p:cNvPr id="102" name="Google Shape;102;p15"/>
          <p:cNvSpPr txBox="1"/>
          <p:nvPr/>
        </p:nvSpPr>
        <p:spPr>
          <a:xfrm>
            <a:off x="6726125" y="323495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t>Photo by</a:t>
            </a:r>
            <a:r>
              <a:rPr lang="en" sz="1100">
                <a:uFill>
                  <a:noFill/>
                </a:uFill>
                <a:hlinkClick r:id="rId4"/>
              </a:rPr>
              <a:t> </a:t>
            </a:r>
            <a:r>
              <a:rPr lang="en" sz="1100" u="sng">
                <a:solidFill>
                  <a:schemeClr val="hlink"/>
                </a:solidFill>
                <a:hlinkClick r:id="rId5"/>
              </a:rPr>
              <a:t>Alex Paganelli</a:t>
            </a:r>
            <a:r>
              <a:rPr lang="en" sz="1100"/>
              <a:t> on </a:t>
            </a:r>
            <a:r>
              <a:rPr lang="en" sz="1100" u="sng">
                <a:solidFill>
                  <a:schemeClr val="hlink"/>
                </a:solidFill>
                <a:hlinkClick r:id="rId6"/>
              </a:rPr>
              <a:t>Unsplash</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Problem</a:t>
            </a:r>
            <a:endParaRPr/>
          </a:p>
        </p:txBody>
      </p:sp>
      <p:sp>
        <p:nvSpPr>
          <p:cNvPr id="108" name="Google Shape;108;p16"/>
          <p:cNvSpPr txBox="1"/>
          <p:nvPr>
            <p:ph idx="1" type="body"/>
          </p:nvPr>
        </p:nvSpPr>
        <p:spPr>
          <a:xfrm>
            <a:off x="73500" y="2082450"/>
            <a:ext cx="3852600" cy="29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group of investors is looking to start a new </a:t>
            </a:r>
            <a:r>
              <a:rPr lang="en"/>
              <a:t>Café </a:t>
            </a:r>
            <a:r>
              <a:rPr lang="en"/>
              <a:t>concept of addressed to a young and international audience. They also want to place their first location in upper scale neighborhoods, either in the downtown area or in the neighborhoods that have gone through a renovation in recent years.</a:t>
            </a:r>
            <a:endParaRPr/>
          </a:p>
          <a:p>
            <a:pPr indent="0" lvl="0" marL="0" rtl="0" algn="l">
              <a:spcBef>
                <a:spcPts val="1600"/>
              </a:spcBef>
              <a:spcAft>
                <a:spcPts val="1600"/>
              </a:spcAft>
              <a:buNone/>
            </a:pPr>
            <a:r>
              <a:rPr lang="en"/>
              <a:t>Another requirement is to place these cafés in areas where already exist other similar venues so they can attract those customer to their new concept of Café.We provide a recommendation based on these criteria. </a:t>
            </a:r>
            <a:endParaRPr/>
          </a:p>
        </p:txBody>
      </p:sp>
      <p:pic>
        <p:nvPicPr>
          <p:cNvPr descr="Photo by Jonas Jacobsson on Unsplash" id="109" name="Google Shape;109;p16"/>
          <p:cNvPicPr preferRelativeResize="0"/>
          <p:nvPr/>
        </p:nvPicPr>
        <p:blipFill>
          <a:blip r:embed="rId3">
            <a:alphaModFix/>
          </a:blip>
          <a:stretch>
            <a:fillRect/>
          </a:stretch>
        </p:blipFill>
        <p:spPr>
          <a:xfrm>
            <a:off x="4198774" y="1853850"/>
            <a:ext cx="5396600" cy="3598176"/>
          </a:xfrm>
          <a:prstGeom prst="rect">
            <a:avLst/>
          </a:prstGeom>
          <a:noFill/>
          <a:ln>
            <a:noFill/>
          </a:ln>
          <a:effectLst>
            <a:outerShdw blurRad="57150" rotWithShape="0" algn="bl" dir="5400000" dist="19050">
              <a:srgbClr val="000000">
                <a:alpha val="50000"/>
              </a:srgbClr>
            </a:outerShdw>
          </a:effectLst>
        </p:spPr>
      </p:pic>
      <p:sp>
        <p:nvSpPr>
          <p:cNvPr id="110" name="Google Shape;110;p16"/>
          <p:cNvSpPr txBox="1"/>
          <p:nvPr/>
        </p:nvSpPr>
        <p:spPr>
          <a:xfrm>
            <a:off x="6453200" y="96530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50">
                <a:solidFill>
                  <a:srgbClr val="111111"/>
                </a:solidFill>
                <a:highlight>
                  <a:srgbClr val="F5F5F5"/>
                </a:highlight>
                <a:latin typeface="Roboto"/>
                <a:ea typeface="Roboto"/>
                <a:cs typeface="Roboto"/>
                <a:sym typeface="Roboto"/>
              </a:rPr>
              <a:t>Photo by </a:t>
            </a:r>
            <a:r>
              <a:rPr lang="en" sz="1050" u="sng">
                <a:solidFill>
                  <a:srgbClr val="767676"/>
                </a:solidFill>
                <a:highlight>
                  <a:srgbClr val="F5F5F5"/>
                </a:highlight>
                <a:latin typeface="Roboto"/>
                <a:ea typeface="Roboto"/>
                <a:cs typeface="Roboto"/>
                <a:sym typeface="Roboto"/>
                <a:hlinkClick r:id="rId4"/>
              </a:rPr>
              <a:t>Jonas Jacobsson</a:t>
            </a:r>
            <a:r>
              <a:rPr lang="en" sz="1050">
                <a:solidFill>
                  <a:srgbClr val="111111"/>
                </a:solidFill>
                <a:highlight>
                  <a:srgbClr val="F5F5F5"/>
                </a:highlight>
                <a:latin typeface="Roboto"/>
                <a:ea typeface="Roboto"/>
                <a:cs typeface="Roboto"/>
                <a:sym typeface="Roboto"/>
              </a:rPr>
              <a:t> on </a:t>
            </a:r>
            <a:r>
              <a:rPr lang="en" sz="1050" u="sng">
                <a:solidFill>
                  <a:srgbClr val="767676"/>
                </a:solidFill>
                <a:highlight>
                  <a:srgbClr val="F5F5F5"/>
                </a:highlight>
                <a:latin typeface="Roboto"/>
                <a:ea typeface="Roboto"/>
                <a:cs typeface="Roboto"/>
                <a:sym typeface="Roboto"/>
                <a:hlinkClick r:id="rId5"/>
              </a:rPr>
              <a:t>Unsplash</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116" name="Google Shape;116;p17"/>
          <p:cNvSpPr txBox="1"/>
          <p:nvPr>
            <p:ph idx="1" type="body"/>
          </p:nvPr>
        </p:nvSpPr>
        <p:spPr>
          <a:xfrm>
            <a:off x="162625" y="1853850"/>
            <a:ext cx="5043900" cy="31638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Char char="●"/>
            </a:pPr>
            <a:r>
              <a:rPr lang="en"/>
              <a:t>Foursquare venue data available through the Foursquare API.</a:t>
            </a:r>
            <a:endParaRPr/>
          </a:p>
          <a:p>
            <a:pPr indent="-311150" lvl="0" marL="457200" rtl="0" algn="l">
              <a:lnSpc>
                <a:spcPct val="200000"/>
              </a:lnSpc>
              <a:spcBef>
                <a:spcPts val="0"/>
              </a:spcBef>
              <a:spcAft>
                <a:spcPts val="0"/>
              </a:spcAft>
              <a:buSzPts val="1300"/>
              <a:buChar char="●"/>
            </a:pPr>
            <a:r>
              <a:rPr lang="en"/>
              <a:t>Demographic data for the city of Lisbon from the Portuguese national statistics bureau.</a:t>
            </a:r>
            <a:endParaRPr/>
          </a:p>
          <a:p>
            <a:pPr indent="-311150" lvl="0" marL="457200" rtl="0" algn="l">
              <a:lnSpc>
                <a:spcPct val="200000"/>
              </a:lnSpc>
              <a:spcBef>
                <a:spcPts val="0"/>
              </a:spcBef>
              <a:spcAft>
                <a:spcPts val="0"/>
              </a:spcAft>
              <a:buSzPts val="1300"/>
              <a:buChar char="●"/>
            </a:pPr>
            <a:r>
              <a:rPr lang="en"/>
              <a:t>Real estate data from the Portuguese national statistics bureau.</a:t>
            </a:r>
            <a:endParaRPr/>
          </a:p>
          <a:p>
            <a:pPr indent="-311150" lvl="0" marL="457200" rtl="0" algn="l">
              <a:lnSpc>
                <a:spcPct val="200000"/>
              </a:lnSpc>
              <a:spcBef>
                <a:spcPts val="0"/>
              </a:spcBef>
              <a:spcAft>
                <a:spcPts val="0"/>
              </a:spcAft>
              <a:buSzPts val="1300"/>
              <a:buChar char="●"/>
            </a:pPr>
            <a:r>
              <a:rPr lang="en"/>
              <a:t>Spatial data for the Lisbon neighborhoods from the Lisbon city council.</a:t>
            </a:r>
            <a:endParaRPr/>
          </a:p>
          <a:p>
            <a:pPr indent="-311150" lvl="0" marL="457200" rtl="0" algn="l">
              <a:lnSpc>
                <a:spcPct val="200000"/>
              </a:lnSpc>
              <a:spcBef>
                <a:spcPts val="0"/>
              </a:spcBef>
              <a:spcAft>
                <a:spcPts val="0"/>
              </a:spcAft>
              <a:buSzPts val="1300"/>
              <a:buChar char="●"/>
            </a:pPr>
            <a:r>
              <a:rPr lang="en"/>
              <a:t>Lisbon neighborhoods historic data from the Wikipedia.</a:t>
            </a:r>
            <a:endParaRPr/>
          </a:p>
        </p:txBody>
      </p:sp>
      <p:pic>
        <p:nvPicPr>
          <p:cNvPr id="117" name="Google Shape;117;p17"/>
          <p:cNvPicPr preferRelativeResize="0"/>
          <p:nvPr/>
        </p:nvPicPr>
        <p:blipFill>
          <a:blip r:embed="rId3">
            <a:alphaModFix/>
          </a:blip>
          <a:stretch>
            <a:fillRect/>
          </a:stretch>
        </p:blipFill>
        <p:spPr>
          <a:xfrm>
            <a:off x="5296617" y="864000"/>
            <a:ext cx="7704119" cy="5143501"/>
          </a:xfrm>
          <a:prstGeom prst="rect">
            <a:avLst/>
          </a:prstGeom>
          <a:noFill/>
          <a:ln>
            <a:noFill/>
          </a:ln>
        </p:spPr>
      </p:pic>
      <p:sp>
        <p:nvSpPr>
          <p:cNvPr id="118" name="Google Shape;118;p17"/>
          <p:cNvSpPr txBox="1"/>
          <p:nvPr/>
        </p:nvSpPr>
        <p:spPr>
          <a:xfrm>
            <a:off x="7964775" y="22000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50">
                <a:solidFill>
                  <a:srgbClr val="111111"/>
                </a:solidFill>
                <a:highlight>
                  <a:srgbClr val="F5F5F5"/>
                </a:highlight>
                <a:latin typeface="Roboto"/>
                <a:ea typeface="Roboto"/>
                <a:cs typeface="Roboto"/>
                <a:sym typeface="Roboto"/>
              </a:rPr>
              <a:t>Photo by </a:t>
            </a:r>
            <a:r>
              <a:rPr lang="en" sz="1050" u="sng">
                <a:solidFill>
                  <a:srgbClr val="767676"/>
                </a:solidFill>
                <a:highlight>
                  <a:srgbClr val="F5F5F5"/>
                </a:highlight>
                <a:latin typeface="Roboto"/>
                <a:ea typeface="Roboto"/>
                <a:cs typeface="Roboto"/>
                <a:sym typeface="Roboto"/>
                <a:hlinkClick r:id="rId4"/>
              </a:rPr>
              <a:t>Mika Baumeister</a:t>
            </a:r>
            <a:r>
              <a:rPr lang="en" sz="1050">
                <a:solidFill>
                  <a:srgbClr val="111111"/>
                </a:solidFill>
                <a:highlight>
                  <a:srgbClr val="F5F5F5"/>
                </a:highlight>
                <a:latin typeface="Roboto"/>
                <a:ea typeface="Roboto"/>
                <a:cs typeface="Roboto"/>
                <a:sym typeface="Roboto"/>
              </a:rPr>
              <a:t> on </a:t>
            </a:r>
            <a:r>
              <a:rPr lang="en" sz="1050" u="sng">
                <a:solidFill>
                  <a:srgbClr val="767676"/>
                </a:solidFill>
                <a:highlight>
                  <a:srgbClr val="F5F5F5"/>
                </a:highlight>
                <a:latin typeface="Roboto"/>
                <a:ea typeface="Roboto"/>
                <a:cs typeface="Roboto"/>
                <a:sym typeface="Roboto"/>
                <a:hlinkClick r:id="rId5"/>
              </a:rPr>
              <a:t>Unsplash</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pic>
        <p:nvPicPr>
          <p:cNvPr id="123" name="Google Shape;123;p18"/>
          <p:cNvPicPr preferRelativeResize="0"/>
          <p:nvPr/>
        </p:nvPicPr>
        <p:blipFill>
          <a:blip r:embed="rId3">
            <a:alphaModFix/>
          </a:blip>
          <a:stretch>
            <a:fillRect/>
          </a:stretch>
        </p:blipFill>
        <p:spPr>
          <a:xfrm>
            <a:off x="0" y="-68580"/>
            <a:ext cx="9144000" cy="5212080"/>
          </a:xfrm>
          <a:prstGeom prst="rect">
            <a:avLst/>
          </a:prstGeom>
          <a:noFill/>
          <a:ln>
            <a:noFill/>
          </a:ln>
        </p:spPr>
      </p:pic>
      <p:sp>
        <p:nvSpPr>
          <p:cNvPr id="124" name="Google Shape;124;p18"/>
          <p:cNvSpPr txBox="1"/>
          <p:nvPr>
            <p:ph type="title"/>
          </p:nvPr>
        </p:nvSpPr>
        <p:spPr>
          <a:xfrm>
            <a:off x="1311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geodata of the neighborhood of the city limits.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pic>
        <p:nvPicPr>
          <p:cNvPr id="129" name="Google Shape;129;p19"/>
          <p:cNvPicPr preferRelativeResize="0"/>
          <p:nvPr/>
        </p:nvPicPr>
        <p:blipFill>
          <a:blip r:embed="rId3">
            <a:alphaModFix/>
          </a:blip>
          <a:stretch>
            <a:fillRect/>
          </a:stretch>
        </p:blipFill>
        <p:spPr>
          <a:xfrm>
            <a:off x="-892094" y="94475"/>
            <a:ext cx="10036095" cy="5143500"/>
          </a:xfrm>
          <a:prstGeom prst="rect">
            <a:avLst/>
          </a:prstGeom>
          <a:noFill/>
          <a:ln>
            <a:noFill/>
          </a:ln>
        </p:spPr>
      </p:pic>
      <p:sp>
        <p:nvSpPr>
          <p:cNvPr id="130" name="Google Shape;130;p19"/>
          <p:cNvSpPr txBox="1"/>
          <p:nvPr>
            <p:ph type="title"/>
          </p:nvPr>
        </p:nvSpPr>
        <p:spPr>
          <a:xfrm>
            <a:off x="89125" y="226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Where is </a:t>
            </a:r>
            <a:r>
              <a:rPr lang="en">
                <a:solidFill>
                  <a:srgbClr val="4A86E8"/>
                </a:solidFill>
              </a:rPr>
              <a:t>the premium real estate</a:t>
            </a:r>
            <a:endParaRPr>
              <a:solidFill>
                <a:srgbClr val="4A86E8"/>
              </a:solidFill>
            </a:endParaRPr>
          </a:p>
        </p:txBody>
      </p:sp>
      <p:sp>
        <p:nvSpPr>
          <p:cNvPr id="131" name="Google Shape;131;p1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pic>
        <p:nvPicPr>
          <p:cNvPr id="136" name="Google Shape;136;p20"/>
          <p:cNvPicPr preferRelativeResize="0"/>
          <p:nvPr/>
        </p:nvPicPr>
        <p:blipFill>
          <a:blip r:embed="rId3">
            <a:alphaModFix/>
          </a:blip>
          <a:stretch>
            <a:fillRect/>
          </a:stretch>
        </p:blipFill>
        <p:spPr>
          <a:xfrm>
            <a:off x="-2825800" y="226975"/>
            <a:ext cx="11969801" cy="5411350"/>
          </a:xfrm>
          <a:prstGeom prst="rect">
            <a:avLst/>
          </a:prstGeom>
          <a:noFill/>
          <a:ln>
            <a:noFill/>
          </a:ln>
        </p:spPr>
      </p:pic>
      <p:sp>
        <p:nvSpPr>
          <p:cNvPr id="137" name="Google Shape;137;p20"/>
          <p:cNvSpPr txBox="1"/>
          <p:nvPr>
            <p:ph type="title"/>
          </p:nvPr>
        </p:nvSpPr>
        <p:spPr>
          <a:xfrm>
            <a:off x="89125" y="226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Where is the younger population</a:t>
            </a:r>
            <a:endParaRPr>
              <a:solidFill>
                <a:srgbClr val="4A86E8"/>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4" name="Google Shape;144;p21"/>
          <p:cNvPicPr preferRelativeResize="0"/>
          <p:nvPr/>
        </p:nvPicPr>
        <p:blipFill>
          <a:blip r:embed="rId3">
            <a:alphaModFix/>
          </a:blip>
          <a:stretch>
            <a:fillRect/>
          </a:stretch>
        </p:blipFill>
        <p:spPr>
          <a:xfrm>
            <a:off x="-188925" y="0"/>
            <a:ext cx="12806625" cy="5229376"/>
          </a:xfrm>
          <a:prstGeom prst="rect">
            <a:avLst/>
          </a:prstGeom>
          <a:noFill/>
          <a:ln>
            <a:noFill/>
          </a:ln>
        </p:spPr>
      </p:pic>
      <p:sp>
        <p:nvSpPr>
          <p:cNvPr id="145" name="Google Shape;145;p21"/>
          <p:cNvSpPr txBox="1"/>
          <p:nvPr>
            <p:ph type="title"/>
          </p:nvPr>
        </p:nvSpPr>
        <p:spPr>
          <a:xfrm>
            <a:off x="89125" y="226975"/>
            <a:ext cx="87282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The hooter neighborhoods scoring both inputs</a:t>
            </a:r>
            <a:endParaRPr>
              <a:solidFill>
                <a:srgbClr val="4A86E8"/>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